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3" r:id="rId9"/>
    <p:sldId id="267" r:id="rId10"/>
    <p:sldId id="268" r:id="rId11"/>
    <p:sldId id="264" r:id="rId12"/>
    <p:sldId id="265" r:id="rId13"/>
    <p:sldId id="2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lJns3fPItE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lJns3fPItE?feature=oembed" TargetMode="Externa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10551"/>
            <a:ext cx="9144000" cy="2387600"/>
          </a:xfrm>
        </p:spPr>
        <p:txBody>
          <a:bodyPr/>
          <a:lstStyle/>
          <a:p>
            <a:r>
              <a:rPr lang="en-US" sz="7200" b="1" dirty="0">
                <a:solidFill>
                  <a:schemeClr val="accent4"/>
                </a:solidFill>
                <a:latin typeface="Agency FB"/>
              </a:rPr>
              <a:t>Livre de </a:t>
            </a:r>
            <a:r>
              <a:rPr lang="en-US" sz="7200" b="1" dirty="0" err="1">
                <a:solidFill>
                  <a:schemeClr val="accent4"/>
                </a:solidFill>
                <a:latin typeface="Agency FB"/>
              </a:rPr>
              <a:t>Prières</a:t>
            </a:r>
            <a:r>
              <a:rPr lang="en-US" sz="7200" b="1" dirty="0">
                <a:solidFill>
                  <a:schemeClr val="accent4"/>
                </a:solidFill>
                <a:latin typeface="Agency FB"/>
              </a:rPr>
              <a:t>:</a:t>
            </a:r>
            <a:r>
              <a:rPr lang="en-US" dirty="0">
                <a:solidFill>
                  <a:schemeClr val="bg1"/>
                </a:solidFill>
                <a:cs typeface="Calibri Light"/>
              </a:rPr>
              <a:t>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  <a:latin typeface="Arial"/>
                <a:cs typeface="Calibri Light"/>
              </a:rPr>
              <a:t>A Book Woven in History</a:t>
            </a:r>
            <a:endParaRPr lang="en-US" sz="4400" dirty="0">
              <a:solidFill>
                <a:schemeClr val="bg1"/>
              </a:solidFill>
              <a:latin typeface="Calibri Light" panose="020F0302020204030204"/>
              <a:cs typeface="Calibri Light" panose="020F030202020403020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92152"/>
            <a:ext cx="9144000" cy="12388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Presenter: Katie Killian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B7ABC0B-A15C-456B-9903-60977FBA4305}"/>
              </a:ext>
            </a:extLst>
          </p:cNvPr>
          <p:cNvCxnSpPr/>
          <p:nvPr/>
        </p:nvCxnSpPr>
        <p:spPr>
          <a:xfrm>
            <a:off x="4359216" y="4035724"/>
            <a:ext cx="3464941" cy="0"/>
          </a:xfrm>
          <a:prstGeom prst="straightConnector1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6A4E1-5E2A-4878-8473-F78EAD8F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4884"/>
          </a:xfr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Livre de </a:t>
            </a:r>
            <a:r>
              <a:rPr lang="en-US" sz="5400" dirty="0" err="1">
                <a:solidFill>
                  <a:schemeClr val="bg1"/>
                </a:solidFill>
                <a:latin typeface="Agency FB"/>
                <a:cs typeface="Calibri Light"/>
              </a:rPr>
              <a:t>Prières</a:t>
            </a:r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: </a:t>
            </a:r>
            <a:r>
              <a:rPr lang="en-US" sz="5400" dirty="0">
                <a:solidFill>
                  <a:schemeClr val="accent4"/>
                </a:solidFill>
                <a:latin typeface="Agency FB"/>
                <a:cs typeface="Calibri Light"/>
              </a:rPr>
              <a:t>Quick Facts</a:t>
            </a:r>
            <a:endParaRPr lang="en-US" sz="5400" dirty="0">
              <a:solidFill>
                <a:schemeClr val="accent4"/>
              </a:solidFill>
              <a:latin typeface="Agency FB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4135E-7CF4-446E-BC02-4BBF985E4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"Prayer Book"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Located in Special Collections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Donated for 50th Anniversary 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Current approx. value $55,000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50-60 copies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Made in France, 19th Century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Each copy is unique – </a:t>
            </a:r>
            <a:r>
              <a:rPr lang="en-US" dirty="0">
                <a:solidFill>
                  <a:schemeClr val="accent4"/>
                </a:solidFill>
                <a:latin typeface="Arial"/>
                <a:cs typeface="Calibri"/>
              </a:rPr>
              <a:t>different bindings</a:t>
            </a:r>
          </a:p>
          <a:p>
            <a:r>
              <a:rPr lang="en-US" dirty="0">
                <a:solidFill>
                  <a:schemeClr val="accent4"/>
                </a:solidFill>
                <a:latin typeface="Arial"/>
                <a:cs typeface="Calibri"/>
              </a:rPr>
              <a:t>Pages woven of silk,</a:t>
            </a:r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 mounted on paper</a:t>
            </a:r>
          </a:p>
        </p:txBody>
      </p:sp>
      <p:pic>
        <p:nvPicPr>
          <p:cNvPr id="8" name="Picture 8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C0A1C9A4-692B-445B-87D2-F17854898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609" y="1377998"/>
            <a:ext cx="4324708" cy="394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688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6A4E1-5E2A-4878-8473-F78EAD8F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4884"/>
          </a:xfr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Livre de </a:t>
            </a:r>
            <a:r>
              <a:rPr lang="en-US" sz="5400" dirty="0" err="1">
                <a:solidFill>
                  <a:schemeClr val="bg1"/>
                </a:solidFill>
                <a:latin typeface="Agency FB"/>
                <a:cs typeface="Calibri Light"/>
              </a:rPr>
              <a:t>Prières</a:t>
            </a:r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:</a:t>
            </a:r>
            <a:r>
              <a:rPr lang="en-US" sz="5400" dirty="0">
                <a:solidFill>
                  <a:schemeClr val="accent4"/>
                </a:solidFill>
                <a:latin typeface="Agency FB"/>
                <a:cs typeface="Calibri Light"/>
              </a:rPr>
              <a:t> Binding</a:t>
            </a:r>
            <a:endParaRPr lang="en-US" sz="5400">
              <a:solidFill>
                <a:schemeClr val="accent4"/>
              </a:solidFill>
              <a:latin typeface="Agency FB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4135E-7CF4-446E-BC02-4BBF985E4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Each set of pages was sold </a:t>
            </a:r>
            <a:br>
              <a:rPr lang="en-US" dirty="0">
                <a:solidFill>
                  <a:schemeClr val="bg1"/>
                </a:solidFill>
                <a:latin typeface="Arial"/>
                <a:cs typeface="Calibri"/>
              </a:rPr>
            </a:br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individually and unbound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Simple design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Metal clasp</a:t>
            </a:r>
          </a:p>
        </p:txBody>
      </p:sp>
      <p:pic>
        <p:nvPicPr>
          <p:cNvPr id="4" name="Picture 4" descr="A picture containing case, accessory, stationary, building&#10;&#10;Description generated with high confidence">
            <a:extLst>
              <a:ext uri="{FF2B5EF4-FFF2-40B4-BE49-F238E27FC236}">
                <a16:creationId xmlns:a16="http://schemas.microsoft.com/office/drawing/2014/main" id="{EFCC15E2-D968-4B00-A76D-448821417C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35" r="382" b="5435"/>
          <a:stretch/>
        </p:blipFill>
        <p:spPr>
          <a:xfrm>
            <a:off x="7398589" y="617363"/>
            <a:ext cx="4152195" cy="5207712"/>
          </a:xfrm>
          <a:prstGeom prst="rect">
            <a:avLst/>
          </a:prstGeom>
        </p:spPr>
      </p:pic>
      <p:pic>
        <p:nvPicPr>
          <p:cNvPr id="6" name="Picture 6" descr="A close up of a box&#10;&#10;Description generated with high confidence">
            <a:extLst>
              <a:ext uri="{FF2B5EF4-FFF2-40B4-BE49-F238E27FC236}">
                <a16:creationId xmlns:a16="http://schemas.microsoft.com/office/drawing/2014/main" id="{A9480E0C-5D99-4BDA-9B2A-9B699C60DE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053" r="272" b="23188"/>
          <a:stretch/>
        </p:blipFill>
        <p:spPr>
          <a:xfrm>
            <a:off x="1158815" y="4152600"/>
            <a:ext cx="5934985" cy="1663066"/>
          </a:xfrm>
          <a:prstGeom prst="rect">
            <a:avLst/>
          </a:prstGeom>
        </p:spPr>
      </p:pic>
      <p:pic>
        <p:nvPicPr>
          <p:cNvPr id="8" name="Picture 8" descr="A picture containing music&#10;&#10;Description generated with high confidence">
            <a:extLst>
              <a:ext uri="{FF2B5EF4-FFF2-40B4-BE49-F238E27FC236}">
                <a16:creationId xmlns:a16="http://schemas.microsoft.com/office/drawing/2014/main" id="{052B6681-8F8F-412A-A71F-D00A422EA1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064" r="454" b="22903"/>
          <a:stretch/>
        </p:blipFill>
        <p:spPr>
          <a:xfrm>
            <a:off x="1000665" y="3831963"/>
            <a:ext cx="6237188" cy="218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13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6A4E1-5E2A-4878-8473-F78EAD8F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4884"/>
          </a:xfr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Livre de </a:t>
            </a:r>
            <a:r>
              <a:rPr lang="en-US" sz="5400" dirty="0" err="1">
                <a:solidFill>
                  <a:schemeClr val="bg1"/>
                </a:solidFill>
                <a:latin typeface="Agency FB"/>
                <a:cs typeface="Calibri Light"/>
              </a:rPr>
              <a:t>Prières</a:t>
            </a:r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:</a:t>
            </a:r>
            <a:r>
              <a:rPr lang="en-US" sz="5400" dirty="0">
                <a:solidFill>
                  <a:schemeClr val="accent4"/>
                </a:solidFill>
                <a:latin typeface="Agency FB"/>
                <a:cs typeface="Calibri Light"/>
              </a:rPr>
              <a:t> Inside Cover</a:t>
            </a:r>
            <a:endParaRPr lang="en-US" sz="5400">
              <a:solidFill>
                <a:schemeClr val="accent4"/>
              </a:solidFill>
              <a:latin typeface="Agency FB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4135E-7CF4-446E-BC02-4BBF985E4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Navy watered silk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Intricate gold border</a:t>
            </a:r>
          </a:p>
        </p:txBody>
      </p:sp>
      <p:pic>
        <p:nvPicPr>
          <p:cNvPr id="4" name="Picture 4" descr="A circuit board&#10;&#10;Description generated with high confidence">
            <a:extLst>
              <a:ext uri="{FF2B5EF4-FFF2-40B4-BE49-F238E27FC236}">
                <a16:creationId xmlns:a16="http://schemas.microsoft.com/office/drawing/2014/main" id="{0169DC9E-D468-453E-B3A5-B555539B0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741" y="277424"/>
            <a:ext cx="4410973" cy="5584282"/>
          </a:xfrm>
          <a:prstGeom prst="rect">
            <a:avLst/>
          </a:prstGeom>
        </p:spPr>
      </p:pic>
      <p:pic>
        <p:nvPicPr>
          <p:cNvPr id="6" name="Picture 4" descr="A circuit board&#10;&#10;Description generated with high confidence">
            <a:extLst>
              <a:ext uri="{FF2B5EF4-FFF2-40B4-BE49-F238E27FC236}">
                <a16:creationId xmlns:a16="http://schemas.microsoft.com/office/drawing/2014/main" id="{35F4E1A5-EB2E-4117-A46A-C8EABB6D41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874" r="349" b="1526"/>
          <a:stretch/>
        </p:blipFill>
        <p:spPr>
          <a:xfrm>
            <a:off x="2136475" y="3009122"/>
            <a:ext cx="8205912" cy="286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92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6A4E1-5E2A-4878-8473-F78EAD8F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4884"/>
          </a:xfr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Livre de </a:t>
            </a:r>
            <a:r>
              <a:rPr lang="en-US" sz="5400" dirty="0" err="1">
                <a:solidFill>
                  <a:schemeClr val="bg1"/>
                </a:solidFill>
                <a:latin typeface="Agency FB"/>
                <a:cs typeface="Calibri Light"/>
              </a:rPr>
              <a:t>Prières</a:t>
            </a:r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:</a:t>
            </a:r>
            <a:r>
              <a:rPr lang="en-US" sz="5400" dirty="0">
                <a:solidFill>
                  <a:schemeClr val="accent4"/>
                </a:solidFill>
                <a:latin typeface="Agency FB"/>
                <a:cs typeface="Calibri Light"/>
              </a:rPr>
              <a:t> Woven in Silk</a:t>
            </a:r>
            <a:endParaRPr lang="en-US" sz="5400">
              <a:solidFill>
                <a:schemeClr val="accent4"/>
              </a:solidFill>
              <a:latin typeface="Agency FB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4135E-7CF4-446E-BC02-4BBF985E4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Pages woven of silk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Jacquard Loom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Programmable – punch cards</a:t>
            </a:r>
            <a:br>
              <a:rPr lang="en-US" dirty="0">
                <a:solidFill>
                  <a:schemeClr val="bg1"/>
                </a:solidFill>
                <a:latin typeface="Arial"/>
                <a:cs typeface="Calibri"/>
              </a:rPr>
            </a:br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considered a </a:t>
            </a:r>
            <a:r>
              <a:rPr lang="en-US" dirty="0">
                <a:solidFill>
                  <a:schemeClr val="accent4"/>
                </a:solidFill>
                <a:latin typeface="Arial"/>
                <a:cs typeface="Calibri"/>
              </a:rPr>
              <a:t>precursor to the computer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Video clip: </a:t>
            </a:r>
            <a:br>
              <a:rPr lang="en-US" dirty="0">
                <a:solidFill>
                  <a:schemeClr val="bg1"/>
                </a:solidFill>
                <a:latin typeface="Arial"/>
                <a:cs typeface="Calibri"/>
              </a:rPr>
            </a:b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  <a:hlinkClick r:id="rId3"/>
              </a:rPr>
              <a:t>https://www.youtube.com/watch?v=OlJns3fPItE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endParaRPr lang="en-US" sz="2400" dirty="0">
              <a:solidFill>
                <a:schemeClr val="bg1"/>
              </a:solidFill>
              <a:latin typeface="Arial"/>
              <a:cs typeface="Calibri"/>
            </a:endParaRPr>
          </a:p>
        </p:txBody>
      </p:sp>
      <p:pic>
        <p:nvPicPr>
          <p:cNvPr id="6" name="Picture 6" descr="American Colony (Jerusalem). Photo Dept. A Jacquard Silk Loom in Operation. 1939. Prints and Photographs Division, Library of Congress, Washington D.C. In Library of Congress Prints and Photographs Online Catalogue. http://www.loc.gov/pictures/item/mpc2004003245/PP/.">
            <a:extLst>
              <a:ext uri="{FF2B5EF4-FFF2-40B4-BE49-F238E27FC236}">
                <a16:creationId xmlns:a16="http://schemas.microsoft.com/office/drawing/2014/main" id="{5EEBBD42-EF99-4964-9D41-461FC479D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2439" y="284234"/>
            <a:ext cx="3922142" cy="54700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B72EC3-1FD9-4B6D-9494-F501C529BA56}"/>
              </a:ext>
            </a:extLst>
          </p:cNvPr>
          <p:cNvSpPr txBox="1"/>
          <p:nvPr/>
        </p:nvSpPr>
        <p:spPr>
          <a:xfrm>
            <a:off x="1417608" y="5184475"/>
            <a:ext cx="6524445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 dirty="0">
                <a:solidFill>
                  <a:schemeClr val="accent1"/>
                </a:solidFill>
              </a:rPr>
              <a:t>American Colony (Jerusalem). Photo Dept. A Jacquard Silk Loom in Operation. 1939. Prints and Photographs Division, Library of Congress, Washington D.C. In Library of Congress Prints and Photographs Online Catalogue. http://www.loc.gov/pictures/item/mpc2004003245/PP/.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55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6A4E1-5E2A-4878-8473-F78EAD8F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4884"/>
          </a:xfr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Livre de </a:t>
            </a:r>
            <a:r>
              <a:rPr lang="en-US" sz="5400" dirty="0" err="1">
                <a:solidFill>
                  <a:schemeClr val="bg1"/>
                </a:solidFill>
                <a:latin typeface="Agency FB"/>
                <a:cs typeface="Calibri Light"/>
              </a:rPr>
              <a:t>Prières</a:t>
            </a:r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:</a:t>
            </a:r>
            <a:r>
              <a:rPr lang="en-US" sz="5400" dirty="0">
                <a:solidFill>
                  <a:schemeClr val="accent4"/>
                </a:solidFill>
                <a:latin typeface="Agency FB"/>
                <a:cs typeface="Calibri Light"/>
              </a:rPr>
              <a:t> Woven in Silk</a:t>
            </a:r>
            <a:endParaRPr lang="en-US" sz="5400">
              <a:solidFill>
                <a:schemeClr val="accent4"/>
              </a:solidFill>
              <a:latin typeface="Agency FB"/>
            </a:endParaRPr>
          </a:p>
        </p:txBody>
      </p:sp>
      <p:pic>
        <p:nvPicPr>
          <p:cNvPr id="7" name="Picture 7">
            <a:hlinkClick r:id="" action="ppaction://media"/>
            <a:extLst>
              <a:ext uri="{FF2B5EF4-FFF2-40B4-BE49-F238E27FC236}">
                <a16:creationId xmlns:a16="http://schemas.microsoft.com/office/drawing/2014/main" id="{7AF32E79-EBE1-40A3-80E0-A88C222EADF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-40821" y="-47624"/>
            <a:ext cx="12246428" cy="691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776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6A4E1-5E2A-4878-8473-F78EAD8F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4884"/>
          </a:xfr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Livre de </a:t>
            </a:r>
            <a:r>
              <a:rPr lang="en-US" sz="5400" dirty="0" err="1">
                <a:solidFill>
                  <a:schemeClr val="bg1"/>
                </a:solidFill>
                <a:latin typeface="Agency FB"/>
                <a:cs typeface="Calibri Light"/>
              </a:rPr>
              <a:t>Prières</a:t>
            </a:r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: </a:t>
            </a:r>
            <a:r>
              <a:rPr lang="en-US" sz="5400" dirty="0">
                <a:solidFill>
                  <a:schemeClr val="accent4"/>
                </a:solidFill>
                <a:latin typeface="Agency FB"/>
                <a:cs typeface="Calibri Light"/>
              </a:rPr>
              <a:t>Title Page</a:t>
            </a:r>
            <a:endParaRPr lang="en-US" sz="5400">
              <a:solidFill>
                <a:schemeClr val="accent4"/>
              </a:solidFill>
              <a:latin typeface="Agency FB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4135E-7CF4-446E-BC02-4BBF985E4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accent4"/>
                </a:solidFill>
                <a:latin typeface="Arial"/>
                <a:cs typeface="Calibri"/>
              </a:rPr>
              <a:t>Illuminations </a:t>
            </a:r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(fancy lettering)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Studied many manuscripts of the </a:t>
            </a:r>
            <a:br>
              <a:rPr lang="en-US" dirty="0">
                <a:solidFill>
                  <a:schemeClr val="bg1"/>
                </a:solidFill>
                <a:latin typeface="Arial"/>
                <a:cs typeface="Calibri"/>
              </a:rPr>
            </a:br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14th - 16th Centuries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Book of Hours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Created in Lyon, France in </a:t>
            </a:r>
            <a:r>
              <a:rPr lang="en-US" dirty="0">
                <a:solidFill>
                  <a:schemeClr val="accent4"/>
                </a:solidFill>
                <a:latin typeface="Arial"/>
                <a:cs typeface="Calibri"/>
              </a:rPr>
              <a:t>1886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See Coat of Arms</a:t>
            </a:r>
          </a:p>
        </p:txBody>
      </p:sp>
      <p:pic>
        <p:nvPicPr>
          <p:cNvPr id="4" name="Picture 4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BA047822-B8CB-457C-BC48-386EDA53A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722" y="315439"/>
            <a:ext cx="4468482" cy="6255876"/>
          </a:xfrm>
          <a:prstGeom prst="rect">
            <a:avLst/>
          </a:prstGeom>
        </p:spPr>
      </p:pic>
      <p:pic>
        <p:nvPicPr>
          <p:cNvPr id="6" name="Picture 4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29CE0589-B44F-4E13-90C4-ED1BC10B7F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617" t="20183" r="25080" b="55275"/>
          <a:stretch/>
        </p:blipFill>
        <p:spPr>
          <a:xfrm>
            <a:off x="7758023" y="1264343"/>
            <a:ext cx="3535506" cy="2613581"/>
          </a:xfrm>
          <a:prstGeom prst="rect">
            <a:avLst/>
          </a:prstGeom>
        </p:spPr>
      </p:pic>
      <p:pic>
        <p:nvPicPr>
          <p:cNvPr id="7" name="Picture 4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F6CE4C77-DC6E-4524-A2C5-DDC998B631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96" t="49873" r="25723" b="20642"/>
          <a:stretch/>
        </p:blipFill>
        <p:spPr>
          <a:xfrm>
            <a:off x="6866628" y="3226096"/>
            <a:ext cx="3104192" cy="2793426"/>
          </a:xfrm>
          <a:prstGeom prst="rect">
            <a:avLst/>
          </a:prstGeom>
        </p:spPr>
      </p:pic>
      <p:pic>
        <p:nvPicPr>
          <p:cNvPr id="8" name="Picture 4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59F8D9D9-3D2F-4F79-AEA3-EB7EC444B4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122" t="81379" r="37620" b="1379"/>
          <a:stretch/>
        </p:blipFill>
        <p:spPr>
          <a:xfrm>
            <a:off x="4868174" y="4211703"/>
            <a:ext cx="1739085" cy="211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56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6A4E1-5E2A-4878-8473-F78EAD8F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4884"/>
          </a:xfr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Livre de </a:t>
            </a:r>
            <a:r>
              <a:rPr lang="en-US" sz="5400" dirty="0" err="1">
                <a:solidFill>
                  <a:schemeClr val="bg1"/>
                </a:solidFill>
                <a:latin typeface="Agency FB"/>
                <a:cs typeface="Calibri Light"/>
              </a:rPr>
              <a:t>Prières</a:t>
            </a:r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:</a:t>
            </a:r>
            <a:r>
              <a:rPr lang="en-US" sz="5400" dirty="0">
                <a:solidFill>
                  <a:schemeClr val="accent4"/>
                </a:solidFill>
                <a:latin typeface="Agency FB"/>
                <a:cs typeface="Calibri Light"/>
              </a:rPr>
              <a:t> Table of Contents</a:t>
            </a:r>
            <a:endParaRPr lang="en-US" sz="5400" dirty="0">
              <a:solidFill>
                <a:schemeClr val="accent4"/>
              </a:solidFill>
              <a:latin typeface="Agency FB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4135E-7CF4-446E-BC02-4BBF985E4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List of contents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Colophon</a:t>
            </a:r>
            <a:br>
              <a:rPr lang="en-US" dirty="0">
                <a:solidFill>
                  <a:schemeClr val="bg1"/>
                </a:solidFill>
                <a:latin typeface="Arial"/>
                <a:cs typeface="Calibri"/>
              </a:rPr>
            </a:br>
            <a:r>
              <a:rPr lang="en-US" sz="2400" dirty="0">
                <a:solidFill>
                  <a:schemeClr val="bg1"/>
                </a:solidFill>
                <a:latin typeface="Arial"/>
                <a:cs typeface="Calibri"/>
              </a:rPr>
              <a:t>(information about its publishing)</a:t>
            </a:r>
          </a:p>
          <a:p>
            <a:endParaRPr lang="en-US" sz="2400" dirty="0">
              <a:solidFill>
                <a:schemeClr val="bg1"/>
              </a:solidFill>
              <a:latin typeface="Arial"/>
              <a:cs typeface="Calibri"/>
            </a:endParaRPr>
          </a:p>
        </p:txBody>
      </p:sp>
      <p:pic>
        <p:nvPicPr>
          <p:cNvPr id="4" name="Picture 4" descr="A close up of text on a black background&#10;&#10;Description generated with very high confidence">
            <a:extLst>
              <a:ext uri="{FF2B5EF4-FFF2-40B4-BE49-F238E27FC236}">
                <a16:creationId xmlns:a16="http://schemas.microsoft.com/office/drawing/2014/main" id="{E8D2E4DA-B919-4041-92A7-F45850C6D5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0" r="1600" b="291"/>
          <a:stretch/>
        </p:blipFill>
        <p:spPr>
          <a:xfrm>
            <a:off x="8405004" y="688409"/>
            <a:ext cx="3620334" cy="5179293"/>
          </a:xfrm>
          <a:prstGeom prst="rect">
            <a:avLst/>
          </a:prstGeom>
        </p:spPr>
      </p:pic>
      <p:pic>
        <p:nvPicPr>
          <p:cNvPr id="6" name="Picture 4" descr="A close up of text on a black background&#10;&#10;Description generated with very high confidence">
            <a:extLst>
              <a:ext uri="{FF2B5EF4-FFF2-40B4-BE49-F238E27FC236}">
                <a16:creationId xmlns:a16="http://schemas.microsoft.com/office/drawing/2014/main" id="{41F26EEC-A9A5-4A95-823D-94C72935B2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56" t="12299" r="19847" b="50552"/>
          <a:stretch/>
        </p:blipFill>
        <p:spPr>
          <a:xfrm>
            <a:off x="6032740" y="1788615"/>
            <a:ext cx="3668747" cy="3194842"/>
          </a:xfrm>
          <a:prstGeom prst="rect">
            <a:avLst/>
          </a:prstGeom>
        </p:spPr>
      </p:pic>
      <p:pic>
        <p:nvPicPr>
          <p:cNvPr id="7" name="Picture 4" descr="A close up of text on a black background&#10;&#10;Description generated with very high confidence">
            <a:extLst>
              <a:ext uri="{FF2B5EF4-FFF2-40B4-BE49-F238E27FC236}">
                <a16:creationId xmlns:a16="http://schemas.microsoft.com/office/drawing/2014/main" id="{A0DFAD4E-EEF4-445D-A571-B1F440FD77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2" t="49558" r="243" b="14159"/>
          <a:stretch/>
        </p:blipFill>
        <p:spPr>
          <a:xfrm>
            <a:off x="766395" y="3520207"/>
            <a:ext cx="5849475" cy="295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0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6A4E1-5E2A-4878-8473-F78EAD8F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4884"/>
          </a:xfr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Livre de </a:t>
            </a:r>
            <a:r>
              <a:rPr lang="en-US" sz="5400" dirty="0" err="1">
                <a:solidFill>
                  <a:schemeClr val="bg1"/>
                </a:solidFill>
                <a:latin typeface="Agency FB"/>
                <a:cs typeface="Calibri Light"/>
              </a:rPr>
              <a:t>Prières</a:t>
            </a:r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:</a:t>
            </a:r>
            <a:r>
              <a:rPr lang="en-US" sz="5400" dirty="0">
                <a:solidFill>
                  <a:schemeClr val="accent4"/>
                </a:solidFill>
                <a:latin typeface="Agency FB"/>
                <a:cs typeface="Calibri Light"/>
              </a:rPr>
              <a:t> Prayer Page</a:t>
            </a:r>
            <a:endParaRPr lang="en-US" sz="5400" dirty="0">
              <a:solidFill>
                <a:schemeClr val="accent4"/>
              </a:solidFill>
              <a:latin typeface="Agency FB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4135E-7CF4-446E-BC02-4BBF985E4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Morning Prayers section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Illuminations throughout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2 columns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Unique borders</a:t>
            </a:r>
          </a:p>
        </p:txBody>
      </p:sp>
      <p:pic>
        <p:nvPicPr>
          <p:cNvPr id="4" name="Picture 4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2A9925BE-0216-4F77-9818-5F852260A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363" y="272070"/>
            <a:ext cx="4425349" cy="5781896"/>
          </a:xfrm>
          <a:prstGeom prst="rect">
            <a:avLst/>
          </a:prstGeom>
        </p:spPr>
      </p:pic>
      <p:pic>
        <p:nvPicPr>
          <p:cNvPr id="6" name="Picture 4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E670D459-960C-440E-994D-876224E266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851" r="59740" b="18610"/>
          <a:stretch/>
        </p:blipFill>
        <p:spPr>
          <a:xfrm>
            <a:off x="5170099" y="1379126"/>
            <a:ext cx="2629900" cy="525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6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A fabric surface&#10;&#10;Description generated with high confidence">
            <a:extLst>
              <a:ext uri="{FF2B5EF4-FFF2-40B4-BE49-F238E27FC236}">
                <a16:creationId xmlns:a16="http://schemas.microsoft.com/office/drawing/2014/main" id="{C3B664A7-DB8E-4933-B41C-89C6E57A24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49785" y="-298"/>
            <a:ext cx="6292429" cy="6852996"/>
          </a:xfrm>
          <a:prstGeom prst="rect">
            <a:avLst/>
          </a:prstGeom>
        </p:spPr>
      </p:pic>
      <p:pic>
        <p:nvPicPr>
          <p:cNvPr id="11" name="Picture 6" descr="A fabric surface&#10;&#10;Description generated with high confidence">
            <a:extLst>
              <a:ext uri="{FF2B5EF4-FFF2-40B4-BE49-F238E27FC236}">
                <a16:creationId xmlns:a16="http://schemas.microsoft.com/office/drawing/2014/main" id="{098BA78C-4D92-49E4-88C1-C4EDBDBAAF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86" t="64286" r="28082" b="-289"/>
          <a:stretch/>
        </p:blipFill>
        <p:spPr>
          <a:xfrm>
            <a:off x="2949676" y="1460443"/>
            <a:ext cx="6260147" cy="432195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B2E6537B-5DE0-4E44-ABDF-59C6996A3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4884"/>
          </a:xfr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Livre de </a:t>
            </a:r>
            <a:r>
              <a:rPr lang="en-US" sz="5400" dirty="0" err="1">
                <a:solidFill>
                  <a:schemeClr val="bg1"/>
                </a:solidFill>
                <a:latin typeface="Agency FB"/>
                <a:cs typeface="Calibri Light"/>
              </a:rPr>
              <a:t>Prières</a:t>
            </a:r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:</a:t>
            </a:r>
            <a:r>
              <a:rPr lang="en-US" sz="5400" dirty="0">
                <a:solidFill>
                  <a:schemeClr val="accent4"/>
                </a:solidFill>
                <a:latin typeface="Agency FB"/>
                <a:cs typeface="Calibri Light"/>
              </a:rPr>
              <a:t> Unique Borders</a:t>
            </a:r>
            <a:endParaRPr lang="en-US" sz="5400" dirty="0">
              <a:solidFill>
                <a:schemeClr val="accent4"/>
              </a:solidFill>
              <a:latin typeface="Agency FB"/>
            </a:endParaRPr>
          </a:p>
        </p:txBody>
      </p:sp>
    </p:spTree>
    <p:extLst>
      <p:ext uri="{BB962C8B-B14F-4D97-AF65-F5344CB8AC3E}">
        <p14:creationId xmlns:p14="http://schemas.microsoft.com/office/powerpoint/2010/main" val="408855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6A4E1-5E2A-4878-8473-F78EAD8F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4884"/>
          </a:xfr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Livre de </a:t>
            </a:r>
            <a:r>
              <a:rPr lang="en-US" sz="5400" dirty="0" err="1">
                <a:solidFill>
                  <a:schemeClr val="bg1"/>
                </a:solidFill>
                <a:latin typeface="Agency FB"/>
                <a:cs typeface="Calibri Light"/>
              </a:rPr>
              <a:t>Prières</a:t>
            </a:r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:</a:t>
            </a:r>
            <a:r>
              <a:rPr lang="en-US" sz="5400" dirty="0">
                <a:solidFill>
                  <a:schemeClr val="accent4"/>
                </a:solidFill>
                <a:latin typeface="Agency FB"/>
                <a:cs typeface="Calibri Light"/>
              </a:rPr>
              <a:t> Illustrations</a:t>
            </a:r>
            <a:endParaRPr lang="en-US" sz="5400" dirty="0">
              <a:solidFill>
                <a:schemeClr val="accent4"/>
              </a:solidFill>
              <a:latin typeface="Agency FB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4135E-7CF4-446E-BC02-4BBF985E4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Virgin Mary of special importance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Images of Mary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Symbolism</a:t>
            </a:r>
          </a:p>
          <a:p>
            <a:pPr lvl="2"/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Fruit</a:t>
            </a:r>
          </a:p>
          <a:p>
            <a:pPr lvl="2"/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Flowers</a:t>
            </a:r>
          </a:p>
          <a:p>
            <a:pPr lvl="2"/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Fleur de </a:t>
            </a:r>
            <a:r>
              <a:rPr lang="en-US" dirty="0" err="1">
                <a:solidFill>
                  <a:schemeClr val="bg1"/>
                </a:solidFill>
                <a:latin typeface="Arial"/>
                <a:cs typeface="Calibri"/>
              </a:rPr>
              <a:t>lis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Protector of Lyon, France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Several ____ full-page illustrations</a:t>
            </a:r>
            <a:br>
              <a:rPr lang="en-US" dirty="0">
                <a:solidFill>
                  <a:schemeClr val="bg1"/>
                </a:solidFill>
                <a:latin typeface="Arial"/>
                <a:cs typeface="Calibri"/>
              </a:rPr>
            </a:br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throughout the book</a:t>
            </a:r>
          </a:p>
          <a:p>
            <a:endParaRPr lang="en-US" dirty="0">
              <a:solidFill>
                <a:schemeClr val="bg1"/>
              </a:solidFill>
              <a:latin typeface="Arial"/>
              <a:cs typeface="Calibri"/>
            </a:endParaRPr>
          </a:p>
        </p:txBody>
      </p:sp>
      <p:pic>
        <p:nvPicPr>
          <p:cNvPr id="4" name="Picture 4" descr="A fabric surface&#10;&#10;Description generated with high confidence">
            <a:extLst>
              <a:ext uri="{FF2B5EF4-FFF2-40B4-BE49-F238E27FC236}">
                <a16:creationId xmlns:a16="http://schemas.microsoft.com/office/drawing/2014/main" id="{AE7D638E-19A3-4272-8CE7-6CE20AC01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136" y="270258"/>
            <a:ext cx="4267200" cy="638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68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6A4E1-5E2A-4878-8473-F78EAD8F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4884"/>
          </a:xfr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Livre de </a:t>
            </a:r>
            <a:r>
              <a:rPr lang="en-US" sz="5400" dirty="0" err="1">
                <a:solidFill>
                  <a:schemeClr val="bg1"/>
                </a:solidFill>
                <a:latin typeface="Agency FB"/>
                <a:cs typeface="Calibri Light"/>
              </a:rPr>
              <a:t>Prières</a:t>
            </a:r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:</a:t>
            </a:r>
            <a:r>
              <a:rPr lang="en-US" sz="5400" dirty="0">
                <a:solidFill>
                  <a:schemeClr val="accent4"/>
                </a:solidFill>
                <a:latin typeface="Agency FB"/>
                <a:cs typeface="Calibri Light"/>
              </a:rPr>
              <a:t> Close-Up Details</a:t>
            </a:r>
            <a:endParaRPr lang="en-US" sz="5400" dirty="0">
              <a:solidFill>
                <a:schemeClr val="accent4"/>
              </a:solidFill>
              <a:latin typeface="Agency FB"/>
            </a:endParaRPr>
          </a:p>
        </p:txBody>
      </p:sp>
      <p:pic>
        <p:nvPicPr>
          <p:cNvPr id="4" name="Picture 4" descr="A picture containing indoor&#10;&#10;Description generated with high confidence">
            <a:extLst>
              <a:ext uri="{FF2B5EF4-FFF2-40B4-BE49-F238E27FC236}">
                <a16:creationId xmlns:a16="http://schemas.microsoft.com/office/drawing/2014/main" id="{AD43D1F9-B964-4C8F-8ED4-696465ED7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760" y="1377770"/>
            <a:ext cx="9054859" cy="5123252"/>
          </a:xfrm>
          <a:prstGeom prst="rect">
            <a:avLst/>
          </a:prstGeom>
        </p:spPr>
      </p:pic>
      <p:pic>
        <p:nvPicPr>
          <p:cNvPr id="8" name="Picture 4" descr="A picture containing indoor&#10;&#10;Description generated with high confidence">
            <a:extLst>
              <a:ext uri="{FF2B5EF4-FFF2-40B4-BE49-F238E27FC236}">
                <a16:creationId xmlns:a16="http://schemas.microsoft.com/office/drawing/2014/main" id="{99EEDAF4-26EC-4CD6-92ED-7FD4FFEC37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882" t="41019" r="58745" b="9190"/>
          <a:stretch/>
        </p:blipFill>
        <p:spPr>
          <a:xfrm>
            <a:off x="4321834" y="1377691"/>
            <a:ext cx="3552073" cy="513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7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6A4E1-5E2A-4878-8473-F78EAD8F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62581" cy="994884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Livre de </a:t>
            </a:r>
            <a:r>
              <a:rPr lang="en-US" sz="5400" dirty="0" err="1">
                <a:solidFill>
                  <a:schemeClr val="bg1"/>
                </a:solidFill>
                <a:latin typeface="Agency FB"/>
                <a:cs typeface="Calibri Light"/>
              </a:rPr>
              <a:t>Prières</a:t>
            </a:r>
            <a:r>
              <a:rPr lang="en-US" sz="5400" dirty="0">
                <a:solidFill>
                  <a:schemeClr val="bg1"/>
                </a:solidFill>
                <a:latin typeface="Agency FB"/>
                <a:cs typeface="Calibri Light"/>
              </a:rPr>
              <a:t>:</a:t>
            </a:r>
            <a:r>
              <a:rPr lang="en-US" sz="5400" dirty="0">
                <a:solidFill>
                  <a:schemeClr val="accent4"/>
                </a:solidFill>
                <a:latin typeface="Agency FB"/>
                <a:cs typeface="Calibri Light"/>
              </a:rPr>
              <a:t> Material Culture Considerations</a:t>
            </a:r>
            <a:endParaRPr lang="en-US" sz="5400">
              <a:solidFill>
                <a:schemeClr val="accent4"/>
              </a:solidFill>
              <a:latin typeface="Agency FB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4135E-7CF4-446E-BC02-4BBF985E4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Prayer Book = object intended for daily use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Livre de </a:t>
            </a:r>
            <a:r>
              <a:rPr lang="en-US" dirty="0" err="1">
                <a:solidFill>
                  <a:schemeClr val="bg1"/>
                </a:solidFill>
                <a:latin typeface="Arial"/>
                <a:cs typeface="Calibri"/>
              </a:rPr>
              <a:t>Prières</a:t>
            </a:r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 = object of value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Calibri"/>
              </a:rPr>
              <a:t>  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How do we perceive its value?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Special materials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Intricate design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Production technique</a:t>
            </a:r>
            <a:endParaRPr lang="en-US" dirty="0">
              <a:solidFill>
                <a:schemeClr val="bg1"/>
              </a:solidFill>
              <a:latin typeface="Arial"/>
              <a:cs typeface="Calibri"/>
            </a:endParaRPr>
          </a:p>
          <a:p>
            <a:pPr lvl="1"/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Rarity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/>
                <a:cs typeface="Calibri"/>
              </a:rPr>
              <a:t>Age</a:t>
            </a:r>
          </a:p>
          <a:p>
            <a:pPr lvl="1"/>
            <a:endParaRPr lang="en-US" dirty="0">
              <a:solidFill>
                <a:schemeClr val="bg1"/>
              </a:solidFill>
              <a:latin typeface="Arial"/>
              <a:cs typeface="Calibri"/>
            </a:endParaRPr>
          </a:p>
          <a:p>
            <a:endParaRPr lang="en-US" dirty="0">
              <a:solidFill>
                <a:schemeClr val="bg1"/>
              </a:solidFill>
              <a:latin typeface="Arial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94E2DA-6866-47CE-94FE-7720F6937F7D}"/>
              </a:ext>
            </a:extLst>
          </p:cNvPr>
          <p:cNvSpPr txBox="1"/>
          <p:nvPr/>
        </p:nvSpPr>
        <p:spPr>
          <a:xfrm>
            <a:off x="8591909" y="2970362"/>
            <a:ext cx="687238" cy="156966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9600" dirty="0">
                <a:solidFill>
                  <a:schemeClr val="accent4"/>
                </a:solidFill>
                <a:latin typeface="Agency FB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3E2767-578A-4B11-91EE-5EFB9DF78FF4}"/>
              </a:ext>
            </a:extLst>
          </p:cNvPr>
          <p:cNvSpPr txBox="1"/>
          <p:nvPr/>
        </p:nvSpPr>
        <p:spPr>
          <a:xfrm>
            <a:off x="9813984" y="3502324"/>
            <a:ext cx="687238" cy="156966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9600" dirty="0">
                <a:solidFill>
                  <a:schemeClr val="accent4"/>
                </a:solidFill>
                <a:latin typeface="Agency FB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1BBD92-12F1-40C0-865D-B641CB23D7BC}"/>
              </a:ext>
            </a:extLst>
          </p:cNvPr>
          <p:cNvSpPr txBox="1"/>
          <p:nvPr/>
        </p:nvSpPr>
        <p:spPr>
          <a:xfrm>
            <a:off x="9397041" y="2280249"/>
            <a:ext cx="687238" cy="156966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9600" dirty="0">
                <a:solidFill>
                  <a:schemeClr val="accent4"/>
                </a:solidFill>
                <a:latin typeface="Agency FB"/>
              </a:rPr>
              <a:t>?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BD2793E-4978-467A-A153-B7112170C444}"/>
              </a:ext>
            </a:extLst>
          </p:cNvPr>
          <p:cNvCxnSpPr/>
          <p:nvPr/>
        </p:nvCxnSpPr>
        <p:spPr>
          <a:xfrm>
            <a:off x="979637" y="3042788"/>
            <a:ext cx="3709357" cy="0"/>
          </a:xfrm>
          <a:prstGeom prst="straightConnector1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385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Livre de Prières:  A Book Woven in History</vt:lpstr>
      <vt:lpstr>Livre de Prières: Quick Facts</vt:lpstr>
      <vt:lpstr>Livre de Prières: Binding</vt:lpstr>
      <vt:lpstr>Livre de Prières: Inside Cover</vt:lpstr>
      <vt:lpstr>Livre de Prières: Woven in Silk</vt:lpstr>
      <vt:lpstr>Livre de Prières: Woven in Silk</vt:lpstr>
      <vt:lpstr>Livre de Prières: Title Page</vt:lpstr>
      <vt:lpstr>Livre de Prières: Table of Contents</vt:lpstr>
      <vt:lpstr>Livre de Prières: Prayer Page</vt:lpstr>
      <vt:lpstr>Livre de Prières: Unique Borders</vt:lpstr>
      <vt:lpstr>Livre de Prières: Illustrations</vt:lpstr>
      <vt:lpstr>Livre de Prières: Close-Up Details</vt:lpstr>
      <vt:lpstr>Livre de Prières: Material Culture Considerations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713</cp:revision>
  <dcterms:created xsi:type="dcterms:W3CDTF">2013-07-15T20:26:40Z</dcterms:created>
  <dcterms:modified xsi:type="dcterms:W3CDTF">2019-03-04T21:02:07Z</dcterms:modified>
</cp:coreProperties>
</file>